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e2ec715a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e2ec715a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e2ec715a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e2ec715a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e2f477ed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e2f477ed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e2f477ed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e2f477ed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e2f477ed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e2f477ed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e2f477ed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e2f477ed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e2ec717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e2ec717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2f477ed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2f477ed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e2f477ed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e2f477ed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e2f477ed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e2f477ed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e2ec715a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e2ec715a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e2ec715a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e2ec715a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e2ec717e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e2ec717e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2ec715a9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e2ec715a9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e2f477ed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e2f477ed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e2f477ed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e2f477ed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e2ec715a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e2ec715a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рассказать про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e2ec715a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e2ec715a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51354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Кейс ВТБ Онлайн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26750" y="2697501"/>
            <a:ext cx="82905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или как привлечь (и даже научить) пенсионеров.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в шести актах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7086175" y="4510700"/>
            <a:ext cx="114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Anek.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596100" y="119200"/>
            <a:ext cx="79518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Хорошо забытое старое</a:t>
            </a:r>
            <a:endParaRPr sz="3600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000"/>
            <a:ext cx="4011500" cy="40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500" y="1132000"/>
            <a:ext cx="5132499" cy="34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4044850" y="4547350"/>
            <a:ext cx="5065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все тут есть, ч</a:t>
            </a:r>
            <a:r>
              <a:rPr lang="ru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его же боле?</a:t>
            </a:r>
            <a:endParaRPr sz="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588750" y="2065350"/>
            <a:ext cx="79665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ВТБ Забота - понятен каждому 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2611350" y="2065350"/>
            <a:ext cx="3921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А как обучать?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0" y="631325"/>
            <a:ext cx="90924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00"/>
              <a:t>Видеокурсы - прямо внутри приложения</a:t>
            </a:r>
            <a:endParaRPr sz="3600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3075"/>
            <a:ext cx="9144000" cy="289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0" y="169400"/>
            <a:ext cx="9144000" cy="8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Очные лекции для большой аудитории</a:t>
            </a:r>
            <a:endParaRPr sz="3600"/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16029" l="0" r="0" t="17789"/>
          <a:stretch/>
        </p:blipFill>
        <p:spPr>
          <a:xfrm>
            <a:off x="0" y="1091025"/>
            <a:ext cx="9144000" cy="424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4445" l="0" r="0" t="313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87525" y="0"/>
            <a:ext cx="400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</a:rPr>
              <a:t>Таймлайн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-4725" l="0" r="0" t="6677"/>
          <a:stretch/>
        </p:blipFill>
        <p:spPr>
          <a:xfrm>
            <a:off x="0" y="492600"/>
            <a:ext cx="9144002" cy="48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2764650" y="2065350"/>
            <a:ext cx="36147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Резюмируем: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132125" y="48900"/>
            <a:ext cx="9043800" cy="7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Финансовый результат проекта  за 10 лет жизни </a:t>
            </a:r>
            <a:endParaRPr sz="3000"/>
          </a:p>
        </p:txBody>
      </p:sp>
      <p:sp>
        <p:nvSpPr>
          <p:cNvPr id="196" name="Google Shape;196;p30"/>
          <p:cNvSpPr txBox="1"/>
          <p:nvPr/>
        </p:nvSpPr>
        <p:spPr>
          <a:xfrm>
            <a:off x="4691300" y="4289275"/>
            <a:ext cx="442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Итоговая прибыль: </a:t>
            </a:r>
            <a:r>
              <a:rPr lang="ru" sz="3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90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млрд руб.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315950" y="921400"/>
            <a:ext cx="31872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Структура расходов: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привлечение клиентов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приложения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курса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проведение очных лекций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печатные материалы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реклама в интернете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обслуживание карт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315950" y="3272000"/>
            <a:ext cx="470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Структура выручки:</a:t>
            </a:r>
            <a:endParaRPr sz="2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комиссия за эквайринговые операции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409550" y="2871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Расходы: </a:t>
            </a:r>
            <a:r>
              <a:rPr lang="ru" sz="1350">
                <a:solidFill>
                  <a:schemeClr val="lt1"/>
                </a:solidFill>
              </a:rPr>
              <a:t>~</a:t>
            </a:r>
            <a:r>
              <a:rPr lang="ru" sz="1350"/>
              <a:t>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36 млрд руб. 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315950" y="4097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Выручка: </a:t>
            </a:r>
            <a:r>
              <a:rPr lang="ru" sz="1350">
                <a:solidFill>
                  <a:schemeClr val="lt1"/>
                </a:solidFill>
              </a:rPr>
              <a:t>~</a:t>
            </a:r>
            <a:r>
              <a:rPr lang="ru" sz="1350"/>
              <a:t>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126 млрд руб.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9436" t="0"/>
          <a:stretch/>
        </p:blipFill>
        <p:spPr>
          <a:xfrm>
            <a:off x="4792525" y="921400"/>
            <a:ext cx="3459650" cy="29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16500" y="201300"/>
            <a:ext cx="91110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Образовательный эффект:</a:t>
            </a:r>
            <a:endParaRPr sz="3600"/>
          </a:p>
        </p:txBody>
      </p:sp>
      <p:sp>
        <p:nvSpPr>
          <p:cNvPr id="207" name="Google Shape;207;p31"/>
          <p:cNvSpPr txBox="1"/>
          <p:nvPr/>
        </p:nvSpPr>
        <p:spPr>
          <a:xfrm>
            <a:off x="276425" y="1268075"/>
            <a:ext cx="911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 </a:t>
            </a:r>
            <a:r>
              <a:rPr lang="ru" sz="3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3 000 000</a:t>
            </a:r>
            <a:r>
              <a:rPr lang="ru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человек пройдут онлайн-курс</a:t>
            </a:r>
            <a:endParaRPr sz="100"/>
          </a:p>
        </p:txBody>
      </p:sp>
      <p:sp>
        <p:nvSpPr>
          <p:cNvPr id="208" name="Google Shape;208;p31"/>
          <p:cNvSpPr txBox="1"/>
          <p:nvPr/>
        </p:nvSpPr>
        <p:spPr>
          <a:xfrm>
            <a:off x="1613525" y="2491088"/>
            <a:ext cx="7806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около </a:t>
            </a:r>
            <a:r>
              <a:rPr lang="ru" sz="3800">
                <a:solidFill>
                  <a:schemeClr val="lt1"/>
                </a:solidFill>
              </a:rPr>
              <a:t>40 000</a:t>
            </a:r>
            <a:r>
              <a:rPr lang="ru" sz="2200">
                <a:solidFill>
                  <a:schemeClr val="lt1"/>
                </a:solidFill>
              </a:rPr>
              <a:t> человек посетит очные лекции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276425" y="3714100"/>
            <a:ext cx="780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до </a:t>
            </a:r>
            <a:r>
              <a:rPr lang="ru" sz="3800">
                <a:solidFill>
                  <a:schemeClr val="lt1"/>
                </a:solidFill>
              </a:rPr>
              <a:t>6 000 000</a:t>
            </a:r>
            <a:r>
              <a:rPr lang="ru" sz="2200">
                <a:solidFill>
                  <a:schemeClr val="lt1"/>
                </a:solidFill>
              </a:rPr>
              <a:t> человек затронет данный комплекс мероприятий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26750" y="473100"/>
            <a:ext cx="3444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Содержание:</a:t>
            </a:r>
            <a:endParaRPr sz="3600"/>
          </a:p>
        </p:txBody>
      </p:sp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426750" y="1667250"/>
            <a:ext cx="8290500" cy="32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2255">
                <a:solidFill>
                  <a:schemeClr val="lt1"/>
                </a:solidFill>
              </a:rPr>
              <a:t>Акт 1: Executive summary</a:t>
            </a:r>
            <a:endParaRPr sz="225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ru" sz="2255">
                <a:solidFill>
                  <a:schemeClr val="lt1"/>
                </a:solidFill>
              </a:rPr>
              <a:t>Акт 2: Взгляд на целевую аудиторию</a:t>
            </a:r>
            <a:endParaRPr sz="225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ru" sz="2255">
                <a:solidFill>
                  <a:schemeClr val="lt1"/>
                </a:solidFill>
              </a:rPr>
              <a:t>Акт 3: Сетевой маркетинг</a:t>
            </a:r>
            <a:endParaRPr sz="225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ru" sz="2255">
                <a:solidFill>
                  <a:schemeClr val="lt1"/>
                </a:solidFill>
              </a:rPr>
              <a:t>Акт 4: ВТБ Забота</a:t>
            </a:r>
            <a:endParaRPr sz="225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ru" sz="2255">
                <a:solidFill>
                  <a:schemeClr val="lt1"/>
                </a:solidFill>
              </a:rPr>
              <a:t>Акт 5: Финансовая грамотность</a:t>
            </a:r>
            <a:endParaRPr sz="225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ru" sz="2255">
                <a:solidFill>
                  <a:schemeClr val="lt1"/>
                </a:solidFill>
              </a:rPr>
              <a:t>Акт 6:  Резюме</a:t>
            </a:r>
            <a:endParaRPr sz="225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05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1436100" y="1787550"/>
            <a:ext cx="6271800" cy="20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Executive summary: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88"/>
              <a:t>Амбассадоры и специальные курсы помогут нарастить клиентскую базу и поднять финансовую</a:t>
            </a:r>
            <a:r>
              <a:rPr lang="ru" sz="2088"/>
              <a:t> </a:t>
            </a:r>
            <a:r>
              <a:rPr lang="ru" sz="2088"/>
              <a:t>грамотность.</a:t>
            </a:r>
            <a:endParaRPr sz="208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978900" y="2065350"/>
            <a:ext cx="71862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На каких пенсионеров мы ориентируемся?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123650" y="91725"/>
            <a:ext cx="88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76850" y="109450"/>
            <a:ext cx="88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91800" y="206025"/>
            <a:ext cx="902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Структура пенсионеров как интернет-пользователей:</a:t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843700" y="3136900"/>
            <a:ext cx="481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Потенциальный апсайд по клиентам - 5-6 млн человек (позитивная оценка)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" name="Google Shape;94;p17"/>
          <p:cNvGrpSpPr/>
          <p:nvPr/>
        </p:nvGrpSpPr>
        <p:grpSpPr>
          <a:xfrm>
            <a:off x="-594847" y="974366"/>
            <a:ext cx="4661404" cy="4033983"/>
            <a:chOff x="2773022" y="762984"/>
            <a:chExt cx="3948000" cy="3095682"/>
          </a:xfrm>
        </p:grpSpPr>
        <p:sp>
          <p:nvSpPr>
            <p:cNvPr id="95" name="Google Shape;95;p17"/>
            <p:cNvSpPr txBox="1"/>
            <p:nvPr/>
          </p:nvSpPr>
          <p:spPr>
            <a:xfrm>
              <a:off x="2773022" y="3009818"/>
              <a:ext cx="39480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7"/>
            <p:cNvSpPr txBox="1"/>
            <p:nvPr/>
          </p:nvSpPr>
          <p:spPr>
            <a:xfrm>
              <a:off x="2856784" y="3551465"/>
              <a:ext cx="27219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7" name="Google Shape;97;p17"/>
            <p:cNvGrpSpPr/>
            <p:nvPr/>
          </p:nvGrpSpPr>
          <p:grpSpPr>
            <a:xfrm>
              <a:off x="3474320" y="762984"/>
              <a:ext cx="2255372" cy="3023512"/>
              <a:chOff x="823205" y="1158376"/>
              <a:chExt cx="2131731" cy="2985300"/>
            </a:xfrm>
          </p:grpSpPr>
          <p:sp>
            <p:nvSpPr>
              <p:cNvPr id="98" name="Google Shape;98;p17"/>
              <p:cNvSpPr/>
              <p:nvPr/>
            </p:nvSpPr>
            <p:spPr>
              <a:xfrm>
                <a:off x="823205" y="1158376"/>
                <a:ext cx="2117700" cy="2985300"/>
              </a:xfrm>
              <a:prstGeom prst="rect">
                <a:avLst/>
              </a:prstGeom>
              <a:solidFill>
                <a:srgbClr val="1A237E"/>
              </a:solidFill>
              <a:ln cap="flat" cmpd="sng" w="9525">
                <a:solidFill>
                  <a:srgbClr val="42424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9" name="Google Shape;99;p17"/>
              <p:cNvCxnSpPr/>
              <p:nvPr/>
            </p:nvCxnSpPr>
            <p:spPr>
              <a:xfrm>
                <a:off x="846236" y="2777970"/>
                <a:ext cx="2108700" cy="4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17"/>
              <p:cNvCxnSpPr>
                <a:endCxn id="98" idx="2"/>
              </p:cNvCxnSpPr>
              <p:nvPr/>
            </p:nvCxnSpPr>
            <p:spPr>
              <a:xfrm>
                <a:off x="1863455" y="2820076"/>
                <a:ext cx="18600" cy="132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1" name="Google Shape;101;p17"/>
              <p:cNvSpPr txBox="1"/>
              <p:nvPr/>
            </p:nvSpPr>
            <p:spPr>
              <a:xfrm>
                <a:off x="854559" y="3067275"/>
                <a:ext cx="878700" cy="46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8.64 </a:t>
                </a:r>
                <a:r>
                  <a:rPr lang="ru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млн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женщин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" name="Google Shape;102;p17"/>
              <p:cNvSpPr txBox="1"/>
              <p:nvPr/>
            </p:nvSpPr>
            <p:spPr>
              <a:xfrm>
                <a:off x="1872752" y="3067262"/>
                <a:ext cx="9732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4.32</a:t>
                </a:r>
                <a:r>
                  <a:rPr lang="ru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млн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мужчин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03" name="Google Shape;103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62676" y="2169411"/>
                <a:ext cx="662641" cy="6131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55656" y="2169411"/>
                <a:ext cx="707470" cy="6131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" name="Google Shape;105;p17"/>
            <p:cNvSpPr txBox="1"/>
            <p:nvPr/>
          </p:nvSpPr>
          <p:spPr>
            <a:xfrm>
              <a:off x="3486484" y="799608"/>
              <a:ext cx="2255400" cy="7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36 </a:t>
              </a:r>
              <a:r>
                <a:rPr lang="ru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млн пенсионеров в РФ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Около 36% пользуются интернетом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" name="Google Shape;106;p17"/>
          <p:cNvSpPr txBox="1"/>
          <p:nvPr/>
        </p:nvSpPr>
        <p:spPr>
          <a:xfrm>
            <a:off x="3843710" y="1356850"/>
            <a:ext cx="4384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Типичный представитель целевой аудитории - женщина 65-75 лет, пользующаяся Интернетом не реже раза в месяц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А распространять как?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0" y="82425"/>
            <a:ext cx="9144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/>
              <a:t>Сетевой маркетинг - потому что п</a:t>
            </a:r>
            <a:r>
              <a:rPr lang="ru" sz="2700"/>
              <a:t>енсионеры склонны доверять знакомым больше, чем рекламе.</a:t>
            </a:r>
            <a:r>
              <a:rPr lang="ru" sz="2700"/>
              <a:t> </a:t>
            </a:r>
            <a:endParaRPr sz="2700"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162" y="1219875"/>
            <a:ext cx="6823674" cy="39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1072050" y="286275"/>
            <a:ext cx="6699000" cy="8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Модель распространения</a:t>
            </a:r>
            <a:endParaRPr sz="35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9600"/>
            <a:ext cx="5262876" cy="35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997075" y="1479600"/>
            <a:ext cx="26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Соцработник (18 контактов)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7379050" y="3318850"/>
            <a:ext cx="14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+1 амбассадор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447488" y="3330475"/>
            <a:ext cx="17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+2 пользователя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7379050" y="2039600"/>
            <a:ext cx="17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+2 амбассадора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5447488" y="2039600"/>
            <a:ext cx="17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+4 пользователя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5778600" y="2685025"/>
            <a:ext cx="33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Амбассадор-пенсионер (6 контактов)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20"/>
          <p:cNvCxnSpPr>
            <a:endCxn id="128" idx="0"/>
          </p:cNvCxnSpPr>
          <p:nvPr/>
        </p:nvCxnSpPr>
        <p:spPr>
          <a:xfrm flipH="1">
            <a:off x="6298138" y="1849700"/>
            <a:ext cx="578100" cy="18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0"/>
          <p:cNvCxnSpPr/>
          <p:nvPr/>
        </p:nvCxnSpPr>
        <p:spPr>
          <a:xfrm flipH="1">
            <a:off x="6334675" y="3088250"/>
            <a:ext cx="578100" cy="18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>
            <a:endCxn id="127" idx="0"/>
          </p:cNvCxnSpPr>
          <p:nvPr/>
        </p:nvCxnSpPr>
        <p:spPr>
          <a:xfrm>
            <a:off x="7597900" y="1817000"/>
            <a:ext cx="631800" cy="22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7597900" y="3096250"/>
            <a:ext cx="631800" cy="22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0"/>
          <p:cNvSpPr txBox="1"/>
          <p:nvPr/>
        </p:nvSpPr>
        <p:spPr>
          <a:xfrm>
            <a:off x="6209775" y="4375500"/>
            <a:ext cx="21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10% подключат пенсионеров из семьи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6209775" y="3783000"/>
            <a:ext cx="21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Молодые клиенты ВТБ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 flipH="1">
            <a:off x="7307175" y="4130900"/>
            <a:ext cx="3300" cy="34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2531400" y="2143500"/>
            <a:ext cx="4081200" cy="8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Новый продукт</a:t>
            </a:r>
            <a:endParaRPr sz="3600"/>
          </a:p>
        </p:txBody>
      </p:sp>
      <p:sp>
        <p:nvSpPr>
          <p:cNvPr id="142" name="Google Shape;142;p21"/>
          <p:cNvSpPr txBox="1"/>
          <p:nvPr/>
        </p:nvSpPr>
        <p:spPr>
          <a:xfrm>
            <a:off x="2672400" y="2901850"/>
            <a:ext cx="379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 все новое, как известно...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